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8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1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78" y="2556510"/>
            <a:ext cx="12435838" cy="176403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94559" y="4663440"/>
            <a:ext cx="10241279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556510"/>
            <a:ext cx="14630401" cy="1764030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518" y="329565"/>
            <a:ext cx="13167358" cy="13716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3428972" y="2657475"/>
            <a:ext cx="7772425" cy="385762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607039" y="329565"/>
            <a:ext cx="3291839" cy="7021830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1518" y="329565"/>
            <a:ext cx="9631679" cy="7021830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5699" y="5288280"/>
            <a:ext cx="12435838" cy="16344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55699" y="3488055"/>
            <a:ext cx="12435838" cy="180022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1518" y="1920240"/>
            <a:ext cx="6461759" cy="5431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437119" y="1920240"/>
            <a:ext cx="6461759" cy="5431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729644" y="1971675"/>
            <a:ext cx="13167358" cy="543024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31518" y="1920240"/>
            <a:ext cx="6461759" cy="2635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7437119" y="1920240"/>
            <a:ext cx="6461759" cy="2635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729644" y="4781064"/>
            <a:ext cx="6461759" cy="2635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435243" y="4781064"/>
            <a:ext cx="6461759" cy="2635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67659" y="5760720"/>
            <a:ext cx="8778239" cy="680085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867659" y="735330"/>
            <a:ext cx="8778239" cy="4937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867659" y="6440806"/>
            <a:ext cx="8778239" cy="9658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1518" y="329565"/>
            <a:ext cx="13167358" cy="13716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1518" y="1920240"/>
            <a:ext cx="13167358" cy="543115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1518" y="7627620"/>
            <a:ext cx="3413759" cy="4381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998719" y="7627620"/>
            <a:ext cx="4632959" cy="4381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85119" y="7627620"/>
            <a:ext cx="3413759" cy="4381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94278"/>
            <a:ext cx="7477601" cy="95821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7544"/>
              </a:lnSpc>
              <a:buNone/>
              <a:defRPr/>
            </a:pPr>
            <a:r>
              <a:rPr lang="en-US" sz="6036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무굴미술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114800"/>
            <a:ext cx="7477601" cy="710803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en-US" sz="240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1111</a:t>
            </a:r>
            <a:r>
              <a:rPr lang="ko-KR" altLang="en-US" sz="240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임현서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037993" y="1638419"/>
            <a:ext cx="7684889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>
                <a:solidFill>
                  <a:srgbClr val="AE8625"/>
                </a:solidFill>
                <a:latin typeface="Prata"/>
                <a:ea typeface="Prata"/>
                <a:cs typeface="Prata"/>
              </a:rPr>
              <a:t>무굴 예술의 전통과 현대적 재해석</a:t>
            </a:r>
            <a:endParaRPr lang="en-US" sz="4374"/>
          </a:p>
        </p:txBody>
      </p:sp>
      <p:sp>
        <p:nvSpPr>
          <p:cNvPr id="5" name="Text 2"/>
          <p:cNvSpPr/>
          <p:nvPr/>
        </p:nvSpPr>
        <p:spPr>
          <a:xfrm>
            <a:off x="2037993" y="2865953"/>
            <a:ext cx="5006221" cy="142160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예술의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화려한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전통은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현대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예술가들에게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지속적인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영감을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제공하고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있습니다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.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새로운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재료와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기법을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통해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미학을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재해석하며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,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이를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통해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시대를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초월한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예술적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가치를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창출하고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있습니다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93806" y="2915960"/>
            <a:ext cx="5006221" cy="3425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3307"/>
            <a:ext cx="782324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선정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이유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950131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1444109" y="2970848"/>
            <a:ext cx="3841671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734"/>
              </a:lnSpc>
              <a:buNone/>
              <a:defRPr/>
            </a:pPr>
            <a:r>
              <a:rPr lang="ko-KR" altLang="en-US" sz="2187" dirty="0">
                <a:solidFill>
                  <a:srgbClr val="AE8625"/>
                </a:solidFill>
                <a:latin typeface="Prata"/>
              </a:rPr>
              <a:t>새로운 시각적 경험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444108" y="3451264"/>
            <a:ext cx="8061841" cy="266378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lnSpc>
                <a:spcPts val="2799"/>
              </a:lnSpc>
              <a:defRPr/>
            </a:pPr>
            <a:r>
              <a:rPr lang="ko-KR" altLang="en-US" sz="1750" dirty="0">
                <a:solidFill>
                  <a:schemeClr val="bg1"/>
                </a:solidFill>
              </a:rPr>
              <a:t>미술은 새로운 시각적 경험을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제공해 뇌의 시각처리 과정</a:t>
            </a:r>
            <a:r>
              <a:rPr lang="ko-KR" altLang="en-US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에 대한 통찰을 얻을 수 있다고 생각했습니다</a:t>
            </a:r>
            <a:r>
              <a:rPr lang="en-US" altLang="ko-KR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이런 통찰을 위해선 그림이 정교할 수록 좋다고 생각하여 세밀화가 발달한 무굴 미술을 주제로 선정하게 되었습니다</a:t>
            </a:r>
            <a:r>
              <a:rPr lang="en-US" altLang="ko-KR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6208395" y="2970848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734"/>
              </a:lnSpc>
              <a:buNone/>
              <a:defRPr/>
            </a:pP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 2"/>
          <p:cNvSpPr/>
          <p:nvPr/>
        </p:nvSpPr>
        <p:spPr>
          <a:xfrm>
            <a:off x="2037993" y="2427803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무굴미술의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내용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2" y="3455432"/>
            <a:ext cx="4096108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 4"/>
          <p:cNvSpPr/>
          <p:nvPr/>
        </p:nvSpPr>
        <p:spPr>
          <a:xfrm>
            <a:off x="2260163" y="3677603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734"/>
              </a:lnSpc>
              <a:buNone/>
              <a:defRPr/>
            </a:pPr>
            <a:r>
              <a:rPr lang="ko-KR" altLang="en-US" sz="2187" dirty="0">
                <a:solidFill>
                  <a:schemeClr val="bg2">
                    <a:lumMod val="50000"/>
                  </a:schemeClr>
                </a:solidFill>
              </a:rPr>
              <a:t>궁정 회화</a:t>
            </a:r>
            <a:endParaRPr lang="en-US" sz="2187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2260162" y="4158020"/>
            <a:ext cx="3715107" cy="142160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ko-KR" altLang="en-US" sz="1750" dirty="0">
                <a:solidFill>
                  <a:schemeClr val="bg1"/>
                </a:solidFill>
              </a:rPr>
              <a:t>역사적으로 위대한 인물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>
                <a:solidFill>
                  <a:schemeClr val="bg1"/>
                </a:solidFill>
              </a:rPr>
              <a:t> 왕과 왕비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>
                <a:solidFill>
                  <a:schemeClr val="bg1"/>
                </a:solidFill>
              </a:rPr>
              <a:t>대신들</a:t>
            </a:r>
            <a:r>
              <a:rPr lang="en-US" altLang="ko-KR" sz="1750" dirty="0">
                <a:solidFill>
                  <a:schemeClr val="bg1"/>
                </a:solidFill>
              </a:rPr>
              <a:t> </a:t>
            </a:r>
            <a:r>
              <a:rPr lang="ko-KR" altLang="en-US" sz="1750" dirty="0">
                <a:solidFill>
                  <a:schemeClr val="bg1"/>
                </a:solidFill>
              </a:rPr>
              <a:t>등의 초상화와   왕의 행렬과 연회 같은 궁정의식과 관련된 주제로 그림을 그린다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3" name="Shape 9"/>
          <p:cNvSpPr/>
          <p:nvPr/>
        </p:nvSpPr>
        <p:spPr>
          <a:xfrm>
            <a:off x="7446050" y="3455432"/>
            <a:ext cx="3370064" cy="2346365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 10"/>
          <p:cNvSpPr/>
          <p:nvPr/>
        </p:nvSpPr>
        <p:spPr>
          <a:xfrm>
            <a:off x="7668221" y="3677603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734"/>
              </a:lnSpc>
              <a:buNone/>
              <a:defRPr/>
            </a:pPr>
            <a:r>
              <a:rPr lang="ko-KR" altLang="en-US" sz="2187" dirty="0" err="1">
                <a:solidFill>
                  <a:schemeClr val="bg2">
                    <a:lumMod val="50000"/>
                  </a:schemeClr>
                </a:solidFill>
              </a:rPr>
              <a:t>라지푸트</a:t>
            </a:r>
            <a:r>
              <a:rPr lang="ko-KR" altLang="en-US" sz="2187" dirty="0">
                <a:solidFill>
                  <a:schemeClr val="bg2">
                    <a:lumMod val="50000"/>
                  </a:schemeClr>
                </a:solidFill>
              </a:rPr>
              <a:t> 회화</a:t>
            </a:r>
            <a:endParaRPr lang="en-US" sz="2187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 11"/>
          <p:cNvSpPr/>
          <p:nvPr/>
        </p:nvSpPr>
        <p:spPr>
          <a:xfrm>
            <a:off x="7668221" y="4158020"/>
            <a:ext cx="2925723" cy="1066205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ko-KR" altLang="en-US" sz="1750" dirty="0">
                <a:solidFill>
                  <a:schemeClr val="bg1"/>
                </a:solidFill>
              </a:rPr>
              <a:t>힌두교의 신화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 err="1">
                <a:solidFill>
                  <a:schemeClr val="bg1"/>
                </a:solidFill>
              </a:rPr>
              <a:t>라마야나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 err="1">
                <a:solidFill>
                  <a:schemeClr val="bg1"/>
                </a:solidFill>
              </a:rPr>
              <a:t>마하바라타</a:t>
            </a:r>
            <a:r>
              <a:rPr lang="ko-KR" altLang="en-US" sz="1750" dirty="0">
                <a:solidFill>
                  <a:schemeClr val="bg1"/>
                </a:solidFill>
              </a:rPr>
              <a:t> 등의 서사시와 힌두교의 전설과 관련된 주제들이 표현되어 있다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14043" y="2138005"/>
            <a:ext cx="7179469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ko-KR" altLang="en-US" sz="4374" dirty="0" err="1">
                <a:solidFill>
                  <a:schemeClr val="bg2">
                    <a:lumMod val="50000"/>
                  </a:schemeClr>
                </a:solidFill>
              </a:rPr>
              <a:t>샤</a:t>
            </a:r>
            <a:r>
              <a:rPr lang="ko-KR" altLang="en-US" sz="4374" dirty="0">
                <a:solidFill>
                  <a:schemeClr val="bg2">
                    <a:lumMod val="50000"/>
                  </a:schemeClr>
                </a:solidFill>
              </a:rPr>
              <a:t> 자한 모스크</a:t>
            </a:r>
            <a:endParaRPr lang="en-US" sz="4374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14043" y="3071098"/>
            <a:ext cx="5006221" cy="3172897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lnSpc>
                <a:spcPts val="2799"/>
              </a:lnSpc>
              <a:defRPr/>
            </a:pP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샤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자한 모스크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또는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타타의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자미아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마스지드는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파키스탄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신드주의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타타시에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위치한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17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세기 모스크이다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남아시아에서 가장 정교한 타일 장식으로 유명하며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무굴 제국 시기에 지어진 모스크로는 보기 드문 기하학 형태의 벽돌 양식으로 지어져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</a:endParaRPr>
          </a:p>
          <a:p>
            <a:pPr marL="0" indent="0">
              <a:lnSpc>
                <a:spcPts val="2799"/>
              </a:lnSpc>
              <a:buNone/>
              <a:defRPr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E3F46-E97E-7D62-C851-F3AC71616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946" y="577036"/>
            <a:ext cx="4717018" cy="70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833199" y="2373509"/>
            <a:ext cx="5912048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370" kern="0" spc="0" dirty="0">
                <a:solidFill>
                  <a:schemeClr val="bg2">
                    <a:lumMod val="50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</a:t>
            </a:r>
            <a:r>
              <a:rPr lang="ko-KR" altLang="en-US" sz="4370" kern="0" spc="0" dirty="0" err="1">
                <a:solidFill>
                  <a:schemeClr val="bg2">
                    <a:lumMod val="50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바산트</a:t>
            </a:r>
            <a:r>
              <a:rPr lang="ko-KR" altLang="en-US" sz="4370" kern="0" spc="0" dirty="0">
                <a:solidFill>
                  <a:schemeClr val="bg2">
                    <a:lumMod val="50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4370" kern="0" spc="0" dirty="0" err="1">
                <a:solidFill>
                  <a:schemeClr val="bg2">
                    <a:lumMod val="50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라가니</a:t>
            </a:r>
            <a:r>
              <a:rPr lang="en-US" altLang="ko-KR" sz="4370" kern="0" spc="0" dirty="0">
                <a:solidFill>
                  <a:schemeClr val="bg2">
                    <a:lumMod val="50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4370" kern="0" spc="0" dirty="0">
              <a:solidFill>
                <a:schemeClr val="bg2">
                  <a:lumMod val="50000"/>
                </a:schemeClr>
              </a:solidFill>
              <a:effectLst/>
              <a:latin typeface="나눔고딕" panose="020D0604000000000000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3917712"/>
            <a:ext cx="7477601" cy="1066205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작품은 겨울이 가고 봄이 온 것을 축하하는 힌두교 전통 의례인 ‘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홀리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축제’를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만물이 피어나는 봄의 생명력과 희열을 표현했다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 가운데에 있는 푸른 피부의 크리슈나와 그를 둘러싼 양치기 소녀 고피들은 오늘날의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홀리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축제처럼 다양한 색깔의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물깜을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서로에게 뿌리고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새하얀 겨울이 지나 형형색색의 꽃들이 만개하는 봄을 표현한 것이다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</a:endParaRPr>
          </a:p>
        </p:txBody>
      </p:sp>
      <p:pic>
        <p:nvPicPr>
          <p:cNvPr id="2050" name="Picture 2" descr="세계문화관] 인도 음악, 그림으로 감상해 보세요! : 네이버 블로그">
            <a:extLst>
              <a:ext uri="{FF2B5EF4-FFF2-40B4-BE49-F238E27FC236}">
                <a16:creationId xmlns:a16="http://schemas.microsoft.com/office/drawing/2014/main" id="{DC30A5FB-6691-F164-16A2-E7AD20A5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800" y="-19288"/>
            <a:ext cx="658336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401365" y="2201349"/>
            <a:ext cx="6157555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타지마할</a:t>
            </a:r>
            <a:endParaRPr lang="en-US" sz="4374" dirty="0">
              <a:solidFill>
                <a:srgbClr val="AE8625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395829" y="3249691"/>
            <a:ext cx="5271551" cy="2911615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타지마할의 건축은 주로 페르시아 양식과 초기 무굴 양식이 혼합되어 지어져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원레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초기 무굴 양식의 건물들은 주로 붉은 빛 사암으로 지어진 경우가 많았는데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샤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자한의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지시로 타지마할은 완전히 순백색의 대리석과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보석들만을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이용해서 만들어졌다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296400" y="5193149"/>
            <a:ext cx="3296007" cy="177700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l">
              <a:lnSpc>
                <a:spcPts val="2799"/>
              </a:lnSpc>
              <a:buNone/>
              <a:defRPr/>
            </a:pPr>
            <a:endParaRPr lang="en-US" sz="17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F9E0CE-FE6E-A83A-9260-77D3FACB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461" y="1953697"/>
            <a:ext cx="5925026" cy="48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833199" y="2935962"/>
            <a:ext cx="7477601" cy="95821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7544"/>
              </a:lnSpc>
              <a:buNone/>
              <a:defRPr/>
            </a:pPr>
            <a:r>
              <a:rPr lang="en-US" sz="6036" dirty="0">
                <a:solidFill>
                  <a:srgbClr val="AE8625"/>
                </a:solidFill>
              </a:rPr>
              <a:t>&lt;</a:t>
            </a:r>
            <a:r>
              <a:rPr lang="ko-KR" altLang="en-US" sz="6036" dirty="0">
                <a:solidFill>
                  <a:srgbClr val="AE8625"/>
                </a:solidFill>
              </a:rPr>
              <a:t>가우디 </a:t>
            </a:r>
            <a:r>
              <a:rPr lang="ko-KR" altLang="en-US" sz="6036" dirty="0" err="1">
                <a:solidFill>
                  <a:srgbClr val="AE8625"/>
                </a:solidFill>
              </a:rPr>
              <a:t>라기니</a:t>
            </a:r>
            <a:r>
              <a:rPr lang="en-US" altLang="ko-KR" sz="6036" dirty="0">
                <a:solidFill>
                  <a:srgbClr val="AE8625"/>
                </a:solidFill>
              </a:rPr>
              <a:t>&gt;</a:t>
            </a:r>
            <a:endParaRPr lang="en-US" sz="6036" dirty="0">
              <a:solidFill>
                <a:srgbClr val="AE8625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227433"/>
            <a:ext cx="7477601" cy="1066205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lnSpc>
                <a:spcPts val="2799"/>
              </a:lnSpc>
              <a:defRPr/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가우디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라기니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가을 저녁을 주제로 한 작품이며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라기니는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라가의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여성의 형상을 나타낸다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 중앙에 턱을 괴고 우울함에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빠져있는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가우디의 모습은 연인과의 헤어짐으로 인한 사랑의 고통을 표현했다고 한다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</a:endParaRPr>
          </a:p>
          <a:p>
            <a:pPr marL="0" indent="0">
              <a:lnSpc>
                <a:spcPts val="2799"/>
              </a:lnSpc>
              <a:buNone/>
              <a:defRPr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4098" name="Picture 2" descr="국립중앙박물관에 불어온 인도의 문화 '새로운 작품으로 만나는 인도' : 네이버 블로그">
            <a:extLst>
              <a:ext uri="{FF2B5EF4-FFF2-40B4-BE49-F238E27FC236}">
                <a16:creationId xmlns:a16="http://schemas.microsoft.com/office/drawing/2014/main" id="{ED34C6F8-071F-2FDC-5DEA-5259BDB9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0"/>
            <a:ext cx="54959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무굴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예술의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상징과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함의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 예술은 다양한 종교적, 신화적 상징과 기호를 활용하여 깊이 있는 의미를 담고 있습니다. 이슬람과 힌두교의 조화로운 결합은 당시 다원주의적 세계관을 반영하며, 연꽃, 맹수, 새와 같은 모티프는 영성과 구원의 메시지를 전달합니다.</a:t>
            </a:r>
            <a:endParaRPr lang="en-US" sz="1750"/>
          </a:p>
        </p:txBody>
      </p:sp>
      <p:pic>
        <p:nvPicPr>
          <p:cNvPr id="7" name="Picture 2" descr="국립중앙박물관에 불어온 인도의 문화 '새로운 작품으로 만나는 인도' : 네이버 블로그">
            <a:extLst>
              <a:ext uri="{FF2B5EF4-FFF2-40B4-BE49-F238E27FC236}">
                <a16:creationId xmlns:a16="http://schemas.microsoft.com/office/drawing/2014/main" id="{BD1EC17F-824C-2BC3-D53F-90C9272E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0"/>
            <a:ext cx="54959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037993" y="1437084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무굴</a:t>
            </a:r>
            <a:r>
              <a:rPr lang="ko-KR" alt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미술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의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회화적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ko-KR" alt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특징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37993" y="2575798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890373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734"/>
              </a:lnSpc>
              <a:buNone/>
              <a:defRPr/>
            </a:pPr>
            <a:r>
              <a:rPr lang="en-US" sz="2187">
                <a:solidFill>
                  <a:srgbClr val="AE8625"/>
                </a:solidFill>
                <a:latin typeface="Prata"/>
                <a:ea typeface="Prata"/>
                <a:cs typeface="Prata"/>
              </a:rPr>
              <a:t>섬세한 묘사</a:t>
            </a:r>
            <a:endParaRPr lang="en-US" sz="2187"/>
          </a:p>
        </p:txBody>
      </p:sp>
      <p:sp>
        <p:nvSpPr>
          <p:cNvPr id="7" name="Text 3"/>
          <p:cNvSpPr/>
          <p:nvPr/>
        </p:nvSpPr>
        <p:spPr>
          <a:xfrm>
            <a:off x="2037993" y="5370790"/>
            <a:ext cx="3295888" cy="142160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l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 회화는 인물, 의상, 장식 등을 매우 정교하게 묘사하여 생동감 넘치는 장면을 연출합니다. 정밀한 세부 표현이 인상적입니다.</a:t>
            </a:r>
            <a:endParaRPr lang="en-US" sz="175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67137" y="2575798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890492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734"/>
              </a:lnSpc>
              <a:buNone/>
              <a:defRPr/>
            </a:pPr>
            <a:r>
              <a:rPr lang="en-US" sz="2187">
                <a:solidFill>
                  <a:srgbClr val="AE8625"/>
                </a:solidFill>
                <a:latin typeface="Prata"/>
                <a:ea typeface="Prata"/>
                <a:cs typeface="Prata"/>
              </a:rPr>
              <a:t>화려한 색감</a:t>
            </a:r>
            <a:endParaRPr lang="en-US" sz="2187"/>
          </a:p>
        </p:txBody>
      </p:sp>
      <p:sp>
        <p:nvSpPr>
          <p:cNvPr id="10" name="Text 5"/>
          <p:cNvSpPr/>
          <p:nvPr/>
        </p:nvSpPr>
        <p:spPr>
          <a:xfrm>
            <a:off x="5667137" y="5370909"/>
            <a:ext cx="3296007" cy="142160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l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 회화는 진귀한 안료를 사용하여 매우 선명하고 풍부한 색감을 자랑합니다. 금, 청금석, 진주 등의 장식이 화려함을 더합니다.</a:t>
            </a:r>
            <a:endParaRPr lang="en-US" sz="175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96400" y="2575798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890492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734"/>
              </a:lnSpc>
              <a:buNone/>
              <a:defRPr/>
            </a:pPr>
            <a:r>
              <a:rPr lang="en-US" sz="2187">
                <a:solidFill>
                  <a:srgbClr val="AE8625"/>
                </a:solidFill>
                <a:latin typeface="Prata"/>
                <a:ea typeface="Prata"/>
                <a:cs typeface="Prata"/>
              </a:rPr>
              <a:t>상징적 이미지</a:t>
            </a:r>
            <a:endParaRPr lang="en-US" sz="2187"/>
          </a:p>
        </p:txBody>
      </p:sp>
      <p:sp>
        <p:nvSpPr>
          <p:cNvPr id="13" name="Text 7"/>
          <p:cNvSpPr/>
          <p:nvPr/>
        </p:nvSpPr>
        <p:spPr>
          <a:xfrm>
            <a:off x="9296400" y="5370909"/>
            <a:ext cx="3296007" cy="142160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l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 회화에는 신화적, 종교적 상징이 풍부하게 담겨있습니다. 이러한 상징적 요소들이 작품에 깊이 있는 의미를 부여합니다.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407</Words>
  <Application>Microsoft Office PowerPoint</Application>
  <PresentationFormat>사용자 지정</PresentationFormat>
  <Paragraphs>39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Prata</vt:lpstr>
      <vt:lpstr>나눔고딕</vt:lpstr>
      <vt:lpstr>함초롬바탕</vt:lpstr>
      <vt:lpstr>Arial</vt:lpstr>
      <vt:lpstr>Calibri</vt:lpstr>
      <vt:lpstr>Raleway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7</cp:revision>
  <dcterms:created xsi:type="dcterms:W3CDTF">2024-05-29T04:30:52Z</dcterms:created>
  <dcterms:modified xsi:type="dcterms:W3CDTF">2024-06-14T11:43:30Z</dcterms:modified>
  <cp:version/>
</cp:coreProperties>
</file>